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9" r:id="rId9"/>
    <p:sldId id="271" r:id="rId10"/>
    <p:sldId id="267" r:id="rId11"/>
    <p:sldId id="268" r:id="rId12"/>
    <p:sldId id="270" r:id="rId13"/>
    <p:sldId id="265" r:id="rId14"/>
    <p:sldId id="262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6777-622C-4A61-9AF5-834B67BB36E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6B3-7094-49B7-951B-631F84E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6777-622C-4A61-9AF5-834B67BB36E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6B3-7094-49B7-951B-631F84E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5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6777-622C-4A61-9AF5-834B67BB36E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6B3-7094-49B7-951B-631F84E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3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6777-622C-4A61-9AF5-834B67BB36E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6B3-7094-49B7-951B-631F84E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28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6777-622C-4A61-9AF5-834B67BB36E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6B3-7094-49B7-951B-631F84E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6777-622C-4A61-9AF5-834B67BB36E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6B3-7094-49B7-951B-631F84E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1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6777-622C-4A61-9AF5-834B67BB36E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6B3-7094-49B7-951B-631F84E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33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6777-622C-4A61-9AF5-834B67BB36E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6B3-7094-49B7-951B-631F84E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9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6777-622C-4A61-9AF5-834B67BB36E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6B3-7094-49B7-951B-631F84E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6777-622C-4A61-9AF5-834B67BB36E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6B3-7094-49B7-951B-631F84E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6777-622C-4A61-9AF5-834B67BB36E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6B3-7094-49B7-951B-631F84E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9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26777-622C-4A61-9AF5-834B67BB36E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9C6B3-7094-49B7-951B-631F84E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4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4"/>
          <p:cNvSpPr/>
          <p:nvPr/>
        </p:nvSpPr>
        <p:spPr>
          <a:xfrm>
            <a:off x="2926080" y="6022848"/>
            <a:ext cx="6248400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GYNAECOLOGY 20th</a:t>
            </a:r>
            <a:r>
              <a:rPr lang="en-US" sz="2400" b="1" dirty="0">
                <a:solidFill>
                  <a:schemeClr val="bg1"/>
                </a:solidFill>
              </a:rPr>
              <a:t>	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EDITION by Ten Teachers</a:t>
            </a:r>
            <a:endParaRPr sz="2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84174" y="1755633"/>
            <a:ext cx="6732212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REPRODUCTIVE BLOCK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smtClean="0">
                <a:solidFill>
                  <a:srgbClr val="000000"/>
                </a:solidFill>
              </a:rPr>
              <a:t>Lecture </a:t>
            </a:r>
            <a:endParaRPr lang="en-US" b="1" kern="0" dirty="0">
              <a:solidFill>
                <a:srgbClr val="0000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smtClean="0">
                <a:solidFill>
                  <a:srgbClr val="000000"/>
                </a:solidFill>
              </a:rPr>
              <a:t>Duration : 1 hour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/>
              <a:t>Postpartum </a:t>
            </a:r>
            <a:r>
              <a:rPr lang="en-US" sz="2400" dirty="0" err="1" smtClean="0"/>
              <a:t>haemorrhge</a:t>
            </a:r>
            <a:endParaRPr lang="en-US" sz="2400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Presented by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Dr.RAYA MUSLIM AL HASSAN</a:t>
            </a:r>
            <a:endParaRPr lang="en-US" sz="1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43037" y="3809515"/>
            <a:ext cx="80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cs typeface="+mj-cs"/>
              </a:rPr>
              <a:t>Block </a:t>
            </a:r>
            <a:r>
              <a:rPr lang="en-US" sz="2400" b="1" dirty="0">
                <a:solidFill>
                  <a:srgbClr val="000000"/>
                </a:solidFill>
                <a:cs typeface="+mj-cs"/>
              </a:rPr>
              <a:t>staff</a:t>
            </a:r>
            <a:r>
              <a:rPr lang="en-US" sz="2400" b="1" dirty="0" smtClean="0">
                <a:solidFill>
                  <a:srgbClr val="000000"/>
                </a:solidFill>
                <a:cs typeface="+mj-cs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0000"/>
                </a:solidFill>
                <a:cs typeface="+mj-cs"/>
              </a:rPr>
              <a:t>Dr.Raya Muslim Al Hassan </a:t>
            </a:r>
            <a:r>
              <a:rPr lang="en-US" sz="2400" dirty="0" smtClean="0">
                <a:solidFill>
                  <a:srgbClr val="FF0000"/>
                </a:solidFill>
                <a:cs typeface="+mj-cs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cs typeface="+mj-cs"/>
              </a:rPr>
              <a:t>Block</a:t>
            </a:r>
            <a:r>
              <a:rPr lang="en-US" sz="2400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cs typeface="+mj-cs"/>
              </a:rPr>
              <a:t>leader)          </a:t>
            </a:r>
            <a:endParaRPr lang="en-US" sz="2400" dirty="0" smtClean="0">
              <a:solidFill>
                <a:srgbClr val="000000"/>
              </a:solidFill>
              <a:cs typeface="+mj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</a:rPr>
              <a:t>Dr.Marwa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</a:t>
            </a:r>
            <a:r>
              <a:rPr lang="en-US" sz="2400" dirty="0" err="1" smtClean="0">
                <a:solidFill>
                  <a:srgbClr val="000000"/>
                </a:solidFill>
              </a:rPr>
              <a:t>adik</a:t>
            </a:r>
            <a:r>
              <a:rPr lang="en-US" sz="2400" dirty="0" smtClean="0">
                <a:solidFill>
                  <a:srgbClr val="000000"/>
                </a:solidFill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cs typeface="+mj-cs"/>
              </a:rPr>
              <a:t>(</a:t>
            </a:r>
            <a:r>
              <a:rPr lang="en-US" sz="2400" dirty="0" smtClean="0">
                <a:solidFill>
                  <a:srgbClr val="000000"/>
                </a:solidFill>
                <a:cs typeface="+mj-cs"/>
              </a:rPr>
              <a:t>co leader</a:t>
            </a:r>
            <a:r>
              <a:rPr lang="en-US" sz="2400" dirty="0" smtClean="0">
                <a:solidFill>
                  <a:srgbClr val="000000"/>
                </a:solidFill>
                <a:cs typeface="+mj-cs"/>
              </a:rPr>
              <a:t>)                          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Dr. Abdul </a:t>
            </a:r>
            <a:r>
              <a:rPr lang="en-US" sz="2400" dirty="0" err="1" smtClean="0">
                <a:solidFill>
                  <a:srgbClr val="000000"/>
                </a:solidFill>
              </a:rPr>
              <a:t>kareem</a:t>
            </a:r>
            <a:r>
              <a:rPr lang="en-US" sz="2400" dirty="0" smtClean="0">
                <a:solidFill>
                  <a:srgbClr val="000000"/>
                </a:solidFill>
              </a:rPr>
              <a:t> Hussain </a:t>
            </a:r>
            <a:r>
              <a:rPr lang="en-US" sz="2400" dirty="0" err="1">
                <a:solidFill>
                  <a:srgbClr val="000000"/>
                </a:solidFill>
              </a:rPr>
              <a:t>S</a:t>
            </a:r>
            <a:r>
              <a:rPr lang="en-US" sz="2400" dirty="0" err="1" smtClean="0">
                <a:solidFill>
                  <a:srgbClr val="000000"/>
                </a:solidFill>
              </a:rPr>
              <a:t>ubber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</a:rPr>
              <a:t>Dr.Alaa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Hufdhi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49173" y="858014"/>
            <a:ext cx="59074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Academic year 2021-2022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000000"/>
                </a:solidFill>
              </a:rPr>
              <a:t>5</a:t>
            </a:r>
            <a:r>
              <a:rPr lang="en-US" sz="2800" b="1" kern="0" baseline="30000" dirty="0" smtClean="0">
                <a:solidFill>
                  <a:srgbClr val="000000"/>
                </a:solidFill>
              </a:rPr>
              <a:t>th</a:t>
            </a:r>
            <a:r>
              <a:rPr lang="en-US" sz="2800" b="1" kern="0" dirty="0" smtClean="0">
                <a:solidFill>
                  <a:srgbClr val="000000"/>
                </a:solidFill>
              </a:rPr>
              <a:t> year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3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4597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If the </a:t>
            </a:r>
            <a:r>
              <a:rPr lang="en-US" sz="3200" dirty="0">
                <a:solidFill>
                  <a:srgbClr val="FF0000"/>
                </a:solidFill>
              </a:rPr>
              <a:t>drugs </a:t>
            </a:r>
            <a:r>
              <a:rPr lang="en-US" sz="3200" dirty="0" smtClean="0">
                <a:solidFill>
                  <a:srgbClr val="FF0000"/>
                </a:solidFill>
              </a:rPr>
              <a:t>failed , </a:t>
            </a:r>
            <a:r>
              <a:rPr lang="en-US" sz="3200" dirty="0">
                <a:solidFill>
                  <a:srgbClr val="FF0000"/>
                </a:solidFill>
              </a:rPr>
              <a:t>so proceed for surgical measures:</a:t>
            </a:r>
          </a:p>
          <a:p>
            <a:r>
              <a:rPr lang="en-US" dirty="0"/>
              <a:t>Intrauterine balloon</a:t>
            </a:r>
          </a:p>
          <a:p>
            <a:r>
              <a:rPr lang="en-US" dirty="0"/>
              <a:t>B-Lynch</a:t>
            </a:r>
          </a:p>
          <a:p>
            <a:r>
              <a:rPr lang="en-US" dirty="0"/>
              <a:t>Uterine artery ligation</a:t>
            </a:r>
          </a:p>
          <a:p>
            <a:r>
              <a:rPr lang="en-US" dirty="0"/>
              <a:t>Internal iliac artery ligation</a:t>
            </a:r>
          </a:p>
          <a:p>
            <a:r>
              <a:rPr lang="en-US" dirty="0"/>
              <a:t>Hysterectomy</a:t>
            </a:r>
          </a:p>
          <a:p>
            <a:r>
              <a:rPr lang="en-US" dirty="0"/>
              <a:t>Uterine artery embolization</a:t>
            </a:r>
            <a:br>
              <a:rPr lang="en-US" dirty="0"/>
            </a:b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194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833" y="603504"/>
            <a:ext cx="7424928" cy="6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692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" y="325704"/>
            <a:ext cx="11996928" cy="639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211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Management of other </a:t>
            </a:r>
            <a:r>
              <a:rPr lang="en-US" sz="5400" dirty="0" smtClean="0"/>
              <a:t>causes</a:t>
            </a:r>
          </a:p>
          <a:p>
            <a:endParaRPr lang="en-US" sz="5400" dirty="0"/>
          </a:p>
          <a:p>
            <a:pPr marL="0" indent="0">
              <a:buNone/>
            </a:pPr>
            <a:r>
              <a:rPr lang="en-US" sz="5400" dirty="0" smtClean="0"/>
              <a:t>      ??????</a:t>
            </a:r>
            <a:endParaRPr lang="en-US" sz="5400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5313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776" y="1807337"/>
            <a:ext cx="10515600" cy="4351338"/>
          </a:xfrm>
        </p:spPr>
        <p:txBody>
          <a:bodyPr/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</a:rPr>
              <a:t>How should secondary PPH be managed?</a:t>
            </a:r>
          </a:p>
          <a:p>
            <a:pPr marL="0" indent="0" algn="just"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</a:rPr>
              <a:t>        In </a:t>
            </a:r>
            <a:r>
              <a:rPr lang="en-US" dirty="0" smtClean="0">
                <a:effectLst/>
                <a:latin typeface="Times New Roman" panose="02020603050405020304" pitchFamily="18" charset="0"/>
              </a:rPr>
              <a:t>women presenting with secondary PPH, an assessment of vaginal microbiology should </a:t>
            </a:r>
            <a:r>
              <a:rPr lang="en-US" dirty="0" smtClean="0">
                <a:effectLst/>
                <a:latin typeface="Times New Roman" panose="02020603050405020304" pitchFamily="18" charset="0"/>
              </a:rPr>
              <a:t>be performed </a:t>
            </a:r>
            <a:r>
              <a:rPr lang="en-US" dirty="0" smtClean="0">
                <a:effectLst/>
                <a:latin typeface="Times New Roman" panose="02020603050405020304" pitchFamily="18" charset="0"/>
              </a:rPr>
              <a:t>(high vaginal and </a:t>
            </a:r>
            <a:r>
              <a:rPr lang="en-US" dirty="0" err="1" smtClean="0">
                <a:effectLst/>
                <a:latin typeface="Times New Roman" panose="02020603050405020304" pitchFamily="18" charset="0"/>
              </a:rPr>
              <a:t>endocervical</a:t>
            </a:r>
            <a:r>
              <a:rPr lang="en-US" dirty="0" smtClean="0">
                <a:effectLst/>
                <a:latin typeface="Times New Roman" panose="02020603050405020304" pitchFamily="18" charset="0"/>
              </a:rPr>
              <a:t> swabs) and appropriate use of antimicrobial </a:t>
            </a:r>
            <a:r>
              <a:rPr lang="en-US" dirty="0" smtClean="0">
                <a:effectLst/>
                <a:latin typeface="Times New Roman" panose="02020603050405020304" pitchFamily="18" charset="0"/>
              </a:rPr>
              <a:t>therapy should </a:t>
            </a:r>
            <a:r>
              <a:rPr lang="en-US" dirty="0" smtClean="0">
                <a:effectLst/>
                <a:latin typeface="Times New Roman" panose="02020603050405020304" pitchFamily="18" charset="0"/>
              </a:rPr>
              <a:t>be initiated when </a:t>
            </a:r>
            <a:r>
              <a:rPr lang="en-US" dirty="0" err="1" smtClean="0">
                <a:effectLst/>
                <a:latin typeface="Times New Roman" panose="02020603050405020304" pitchFamily="18" charset="0"/>
              </a:rPr>
              <a:t>endometritis</a:t>
            </a:r>
            <a:r>
              <a:rPr lang="en-US" dirty="0" smtClean="0">
                <a:effectLst/>
                <a:latin typeface="Times New Roman" panose="02020603050405020304" pitchFamily="18" charset="0"/>
              </a:rPr>
              <a:t> is suspected.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</a:rPr>
              <a:t>A pelvic ultrasound may help to exclude the presence of retained products of conception(RPOC) .</a:t>
            </a:r>
            <a:endParaRPr lang="en-US" dirty="0" smtClean="0">
              <a:effectLst/>
            </a:endParaRPr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471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893" y="765801"/>
            <a:ext cx="10515600" cy="1325563"/>
          </a:xfrm>
        </p:spPr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Shock</a:t>
            </a:r>
          </a:p>
          <a:p>
            <a:r>
              <a:rPr lang="en-US" dirty="0" smtClean="0"/>
              <a:t>DIC</a:t>
            </a:r>
          </a:p>
          <a:p>
            <a:r>
              <a:rPr lang="en-US" dirty="0" smtClean="0"/>
              <a:t>Renal failure</a:t>
            </a:r>
          </a:p>
          <a:p>
            <a:r>
              <a:rPr lang="en-US" dirty="0" smtClean="0"/>
              <a:t>Sepsis</a:t>
            </a:r>
          </a:p>
          <a:p>
            <a:r>
              <a:rPr lang="en-US" smtClean="0"/>
              <a:t>death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33727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285" y="365125"/>
            <a:ext cx="10746515" cy="1664843"/>
          </a:xfrm>
        </p:spPr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 To understand postpartum </a:t>
            </a:r>
            <a:r>
              <a:rPr lang="en-US" dirty="0" err="1" smtClean="0"/>
              <a:t>haemorrhage</a:t>
            </a:r>
            <a:r>
              <a:rPr lang="en-US" dirty="0" smtClean="0"/>
              <a:t>(PPH)</a:t>
            </a:r>
          </a:p>
          <a:p>
            <a:pPr marL="0" indent="0">
              <a:buNone/>
            </a:pPr>
            <a:r>
              <a:rPr lang="en-US" dirty="0" smtClean="0"/>
              <a:t>2- Identify the risk factors of PPH</a:t>
            </a:r>
          </a:p>
          <a:p>
            <a:pPr marL="0" indent="0">
              <a:buNone/>
            </a:pPr>
            <a:r>
              <a:rPr lang="en-US" dirty="0" smtClean="0"/>
              <a:t>3- TO know the proper management of PPH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256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893" y="124955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PPH is the loss of 500 ml or more of blood from the genital tract within 24 hours of the </a:t>
            </a:r>
            <a:r>
              <a:rPr lang="en-US" dirty="0" smtClean="0"/>
              <a:t>birth of </a:t>
            </a:r>
            <a:r>
              <a:rPr lang="en-US" dirty="0"/>
              <a:t>a </a:t>
            </a:r>
            <a:r>
              <a:rPr lang="en-US" dirty="0" smtClean="0"/>
              <a:t>baby until 12 weeks </a:t>
            </a:r>
            <a:r>
              <a:rPr lang="en-US" dirty="0" err="1" smtClean="0"/>
              <a:t>postnatally</a:t>
            </a:r>
            <a:r>
              <a:rPr lang="en-US" dirty="0" smtClean="0"/>
              <a:t> .It </a:t>
            </a:r>
            <a:r>
              <a:rPr lang="en-US" dirty="0"/>
              <a:t>can be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a/minor </a:t>
            </a:r>
            <a:r>
              <a:rPr lang="en-US" dirty="0"/>
              <a:t>(500–1000 ml) </a:t>
            </a:r>
          </a:p>
          <a:p>
            <a:pPr marL="0" indent="0">
              <a:buNone/>
            </a:pPr>
            <a:r>
              <a:rPr lang="en-US" dirty="0" smtClean="0"/>
              <a:t>B/ </a:t>
            </a:r>
            <a:r>
              <a:rPr lang="en-US" dirty="0"/>
              <a:t>major (more than 1000 ml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Primary ( bleeding within the first 24 hours of delivery)</a:t>
            </a:r>
          </a:p>
          <a:p>
            <a:pPr marL="0" indent="0">
              <a:buNone/>
            </a:pPr>
            <a:r>
              <a:rPr lang="en-US" dirty="0" smtClean="0"/>
              <a:t>Secondary(after 24 hours until 12 weeks)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3426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0109"/>
            <a:ext cx="10515600" cy="1325563"/>
          </a:xfrm>
        </p:spPr>
        <p:txBody>
          <a:bodyPr/>
          <a:lstStyle/>
          <a:p>
            <a:r>
              <a:rPr lang="en-US" dirty="0" smtClean="0"/>
              <a:t>Causes of PPH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It can be summarized in 4Ts: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3900" b="1" dirty="0" smtClean="0">
                <a:solidFill>
                  <a:srgbClr val="FF0000"/>
                </a:solidFill>
              </a:rPr>
              <a:t>Tone</a:t>
            </a:r>
            <a:r>
              <a:rPr lang="en-US" dirty="0" smtClean="0"/>
              <a:t>( uterine inertia) which is the commonest </a:t>
            </a:r>
            <a:r>
              <a:rPr lang="en-US" dirty="0" err="1" smtClean="0"/>
              <a:t>cause,the</a:t>
            </a:r>
            <a:r>
              <a:rPr lang="en-US" dirty="0" smtClean="0"/>
              <a:t> risk factors are: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Multiple pregnancy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Previous PPH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Failure </a:t>
            </a:r>
            <a:r>
              <a:rPr lang="en-US" dirty="0"/>
              <a:t>to progress in second </a:t>
            </a:r>
            <a:r>
              <a:rPr lang="en-US" dirty="0" smtClean="0"/>
              <a:t>stage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Prolonged </a:t>
            </a:r>
            <a:r>
              <a:rPr lang="en-US" dirty="0"/>
              <a:t>third stage of </a:t>
            </a:r>
            <a:r>
              <a:rPr lang="en-US" dirty="0" err="1" smtClean="0"/>
              <a:t>labour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General </a:t>
            </a:r>
            <a:r>
              <a:rPr lang="en-US" dirty="0" err="1" smtClean="0"/>
              <a:t>anaesthesia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APH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800" dirty="0" err="1" smtClean="0">
                <a:solidFill>
                  <a:srgbClr val="FF0000"/>
                </a:solidFill>
              </a:rPr>
              <a:t>Trauma</a:t>
            </a:r>
            <a:r>
              <a:rPr lang="en-US" dirty="0" err="1" smtClean="0"/>
              <a:t>:perineal</a:t>
            </a:r>
            <a:r>
              <a:rPr lang="en-US" dirty="0" smtClean="0"/>
              <a:t> </a:t>
            </a:r>
            <a:r>
              <a:rPr lang="en-US" dirty="0" smtClean="0"/>
              <a:t>laceration/episiotomy/rupture uterus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800" dirty="0" smtClean="0">
                <a:solidFill>
                  <a:srgbClr val="FF0000"/>
                </a:solidFill>
              </a:rPr>
              <a:t>Tissue</a:t>
            </a:r>
            <a:r>
              <a:rPr lang="en-US" dirty="0" smtClean="0"/>
              <a:t>: Retained </a:t>
            </a:r>
            <a:r>
              <a:rPr lang="en-US" dirty="0" err="1" smtClean="0"/>
              <a:t>placental,Placenta</a:t>
            </a:r>
            <a:r>
              <a:rPr lang="en-US" dirty="0" smtClean="0"/>
              <a:t> accrete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100" dirty="0" smtClean="0">
                <a:solidFill>
                  <a:srgbClr val="FF0000"/>
                </a:solidFill>
              </a:rPr>
              <a:t>Thrombin</a:t>
            </a:r>
            <a:r>
              <a:rPr lang="en-US" dirty="0" smtClean="0"/>
              <a:t>…preeclampsia/bleeding disorders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6163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9888"/>
            <a:ext cx="10515600" cy="52486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rgbClr val="FF0000"/>
                </a:solidFill>
              </a:rPr>
              <a:t>Measures </a:t>
            </a:r>
            <a:r>
              <a:rPr lang="en-US" sz="3600" dirty="0" smtClean="0">
                <a:solidFill>
                  <a:srgbClr val="FF0000"/>
                </a:solidFill>
              </a:rPr>
              <a:t>for minor </a:t>
            </a:r>
            <a:r>
              <a:rPr lang="en-US" sz="3600" dirty="0">
                <a:solidFill>
                  <a:srgbClr val="FF0000"/>
                </a:solidFill>
              </a:rPr>
              <a:t>PPH 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blood loss 500–1000 ml) without clinical shock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intravenous </a:t>
            </a:r>
            <a:r>
              <a:rPr lang="en-US" dirty="0"/>
              <a:t>access (one 14-gauge </a:t>
            </a:r>
            <a:r>
              <a:rPr lang="en-US" dirty="0" smtClean="0"/>
              <a:t>cannula)</a:t>
            </a:r>
          </a:p>
          <a:p>
            <a:r>
              <a:rPr lang="en-US" dirty="0" smtClean="0"/>
              <a:t>urgent </a:t>
            </a:r>
            <a:r>
              <a:rPr lang="en-US" dirty="0" err="1"/>
              <a:t>venepuncture</a:t>
            </a:r>
            <a:r>
              <a:rPr lang="en-US" dirty="0"/>
              <a:t> (20 ml) for:–group and screen–full blood count–coagulation </a:t>
            </a:r>
            <a:r>
              <a:rPr lang="en-US" dirty="0" smtClean="0"/>
              <a:t>screen, </a:t>
            </a:r>
            <a:r>
              <a:rPr lang="en-US" dirty="0" err="1" smtClean="0"/>
              <a:t>includingfibrinogen</a:t>
            </a:r>
            <a:endParaRPr lang="en-US" dirty="0" smtClean="0"/>
          </a:p>
          <a:p>
            <a:r>
              <a:rPr lang="en-US" dirty="0" smtClean="0"/>
              <a:t>pulse</a:t>
            </a:r>
            <a:r>
              <a:rPr lang="en-US" dirty="0"/>
              <a:t>, respiratory rate and blood pressure recording every 15 </a:t>
            </a:r>
            <a:r>
              <a:rPr lang="en-US" dirty="0" smtClean="0"/>
              <a:t>minutes</a:t>
            </a:r>
          </a:p>
          <a:p>
            <a:r>
              <a:rPr lang="en-US" dirty="0" smtClean="0"/>
              <a:t>commence </a:t>
            </a:r>
            <a:r>
              <a:rPr lang="en-US" dirty="0"/>
              <a:t>warmed crystalloid </a:t>
            </a:r>
            <a:r>
              <a:rPr lang="en-US" dirty="0" smtClean="0"/>
              <a:t>infusion.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4409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23" y="887983"/>
            <a:ext cx="10515600" cy="5613401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8000" dirty="0" smtClean="0">
                <a:solidFill>
                  <a:srgbClr val="FF0000"/>
                </a:solidFill>
              </a:rPr>
              <a:t> Measures for major PPH  </a:t>
            </a:r>
          </a:p>
          <a:p>
            <a:pPr marL="0" indent="0">
              <a:buNone/>
            </a:pPr>
            <a:r>
              <a:rPr lang="en-US" sz="8000" dirty="0" smtClean="0"/>
              <a:t>Full protocol for  major PPH (blood loss greater than 1000 ml) and continuing to bleed or clinical shock </a:t>
            </a:r>
          </a:p>
          <a:p>
            <a:r>
              <a:rPr lang="en-US" sz="8000" dirty="0" smtClean="0"/>
              <a:t>A </a:t>
            </a:r>
            <a:r>
              <a:rPr lang="en-US" sz="8000" dirty="0"/>
              <a:t>and B–assess airway and breathing</a:t>
            </a:r>
          </a:p>
          <a:p>
            <a:r>
              <a:rPr lang="en-US" sz="8000" dirty="0"/>
              <a:t>C–evaluate circulation</a:t>
            </a:r>
          </a:p>
          <a:p>
            <a:r>
              <a:rPr lang="en-US" sz="8000" dirty="0"/>
              <a:t>position the patient  flat  keep the woman warm using appropriate available measures .</a:t>
            </a:r>
          </a:p>
          <a:p>
            <a:r>
              <a:rPr lang="en-US" sz="8000" dirty="0"/>
              <a:t>transfuse blood as soon as possible, if clinically required until blood is available, infuse up to 3.5 l of warmed </a:t>
            </a:r>
            <a:r>
              <a:rPr lang="en-US" sz="8000" dirty="0" err="1"/>
              <a:t>clearfluids</a:t>
            </a:r>
            <a:r>
              <a:rPr lang="en-US" sz="8000" dirty="0"/>
              <a:t>, initially 2 l of warmed isotonic crystalloid. </a:t>
            </a:r>
            <a:r>
              <a:rPr lang="en-US" sz="8000" dirty="0" smtClean="0"/>
              <a:t>Further fluid </a:t>
            </a:r>
            <a:r>
              <a:rPr lang="en-US" sz="8000" dirty="0"/>
              <a:t>resuscitation can continue with additional isotonic crystalloid or colloid(</a:t>
            </a:r>
            <a:r>
              <a:rPr lang="en-US" sz="8000" dirty="0" err="1"/>
              <a:t>succinylated</a:t>
            </a:r>
            <a:r>
              <a:rPr lang="en-US" sz="8000" dirty="0"/>
              <a:t> gelatin). </a:t>
            </a:r>
            <a:r>
              <a:rPr lang="en-US" sz="8000" dirty="0" err="1"/>
              <a:t>Hydroxyethyl</a:t>
            </a:r>
            <a:r>
              <a:rPr lang="en-US" sz="8000" dirty="0"/>
              <a:t> starch should not be used. the best equipment available should be used to achieve rapid warmed infusion of </a:t>
            </a:r>
            <a:r>
              <a:rPr lang="en-US" sz="8000" dirty="0" smtClean="0"/>
              <a:t>fluids. </a:t>
            </a:r>
            <a:r>
              <a:rPr lang="en-US" sz="8000" dirty="0"/>
              <a:t>special </a:t>
            </a:r>
            <a:r>
              <a:rPr lang="en-US" sz="8000" dirty="0" err="1"/>
              <a:t>bloodfilters</a:t>
            </a:r>
            <a:r>
              <a:rPr lang="en-US" sz="8000" dirty="0"/>
              <a:t> </a:t>
            </a:r>
            <a:r>
              <a:rPr lang="en-US" sz="8000" dirty="0" smtClean="0"/>
              <a:t>should               not </a:t>
            </a:r>
            <a:r>
              <a:rPr lang="en-US" sz="8000" dirty="0"/>
              <a:t>be used, as they slow infusions.</a:t>
            </a:r>
          </a:p>
          <a:p>
            <a:r>
              <a:rPr lang="en-US" sz="8000" dirty="0"/>
              <a:t>Treating the </a:t>
            </a:r>
            <a:r>
              <a:rPr lang="en-US" sz="8000" dirty="0" smtClean="0"/>
              <a:t>cause</a:t>
            </a:r>
            <a:endParaRPr lang="en-US" sz="8000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3419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893" y="653796"/>
            <a:ext cx="10515600" cy="1325563"/>
          </a:xfrm>
        </p:spPr>
        <p:txBody>
          <a:bodyPr/>
          <a:lstStyle/>
          <a:p>
            <a:r>
              <a:rPr lang="en-US" dirty="0" smtClean="0"/>
              <a:t>Treatment of uterine inertia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285" y="1697673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palpate </a:t>
            </a:r>
            <a:r>
              <a:rPr lang="en-US" sz="2400" dirty="0"/>
              <a:t>the uterine fundus and rub it to stimulate contractions (‘rubbing up the fundus</a:t>
            </a:r>
            <a:r>
              <a:rPr lang="en-US" sz="2400" dirty="0" smtClean="0"/>
              <a:t>’) .</a:t>
            </a:r>
          </a:p>
          <a:p>
            <a:r>
              <a:rPr lang="en-US" sz="2400" dirty="0" smtClean="0"/>
              <a:t>ensure </a:t>
            </a:r>
            <a:r>
              <a:rPr lang="en-US" sz="2400" dirty="0"/>
              <a:t>that the bladder is empty (Foley catheter, leave in </a:t>
            </a:r>
            <a:r>
              <a:rPr lang="en-US" sz="2400" dirty="0" smtClean="0"/>
              <a:t>place) .</a:t>
            </a:r>
          </a:p>
          <a:p>
            <a:r>
              <a:rPr lang="en-US" sz="2400" dirty="0" smtClean="0"/>
              <a:t>oxytocin </a:t>
            </a:r>
            <a:r>
              <a:rPr lang="en-US" sz="2400" dirty="0"/>
              <a:t>5 </a:t>
            </a:r>
            <a:r>
              <a:rPr lang="en-US" sz="2400" dirty="0" err="1"/>
              <a:t>iu</a:t>
            </a:r>
            <a:r>
              <a:rPr lang="en-US" sz="2400" dirty="0"/>
              <a:t> by slow intravenous injection (may have repeat </a:t>
            </a:r>
            <a:r>
              <a:rPr lang="en-US" sz="2400" dirty="0" smtClean="0"/>
              <a:t>dose) .</a:t>
            </a:r>
          </a:p>
          <a:p>
            <a:r>
              <a:rPr lang="en-US" sz="2400" dirty="0" err="1" smtClean="0"/>
              <a:t>ergometrine</a:t>
            </a:r>
            <a:r>
              <a:rPr lang="en-US" sz="2400" dirty="0" smtClean="0"/>
              <a:t> </a:t>
            </a:r>
            <a:r>
              <a:rPr lang="en-US" sz="2400" dirty="0"/>
              <a:t>0.5 mg by slow intravenous or intramuscular injection (contraindicated </a:t>
            </a:r>
            <a:r>
              <a:rPr lang="en-US" sz="2400" dirty="0" smtClean="0"/>
              <a:t>in women </a:t>
            </a:r>
            <a:r>
              <a:rPr lang="en-US" sz="2400" dirty="0"/>
              <a:t>with </a:t>
            </a:r>
            <a:r>
              <a:rPr lang="en-US" sz="2400" dirty="0" smtClean="0"/>
              <a:t>hypertension) .</a:t>
            </a:r>
          </a:p>
          <a:p>
            <a:r>
              <a:rPr lang="en-US" sz="2400" dirty="0" smtClean="0"/>
              <a:t>oxytocin </a:t>
            </a:r>
            <a:r>
              <a:rPr lang="en-US" sz="2400" dirty="0"/>
              <a:t>infusion (40 </a:t>
            </a:r>
            <a:r>
              <a:rPr lang="en-US" sz="2400" dirty="0" err="1"/>
              <a:t>iu</a:t>
            </a:r>
            <a:r>
              <a:rPr lang="en-US" sz="2400" dirty="0"/>
              <a:t> in 500 ml isotonic crystalloids at 125 ml/hour) unless fluid </a:t>
            </a:r>
            <a:r>
              <a:rPr lang="en-US" sz="2400" dirty="0" err="1"/>
              <a:t>restrictionis</a:t>
            </a:r>
            <a:r>
              <a:rPr lang="en-US" sz="2400" dirty="0"/>
              <a:t> </a:t>
            </a:r>
            <a:r>
              <a:rPr lang="en-US" sz="2400" dirty="0" smtClean="0"/>
              <a:t>necessary .</a:t>
            </a:r>
          </a:p>
          <a:p>
            <a:r>
              <a:rPr lang="en-US" sz="2400" dirty="0" err="1" smtClean="0"/>
              <a:t>carboprost</a:t>
            </a:r>
            <a:r>
              <a:rPr lang="en-US" sz="2400" dirty="0" smtClean="0"/>
              <a:t> </a:t>
            </a:r>
            <a:r>
              <a:rPr lang="en-US" sz="2400" dirty="0"/>
              <a:t>0.25 mg by intramuscular injection repeated at intervals </a:t>
            </a:r>
            <a:r>
              <a:rPr lang="en-US" sz="2400" dirty="0" smtClean="0"/>
              <a:t>of                 </a:t>
            </a:r>
            <a:r>
              <a:rPr lang="en-US" sz="2400" dirty="0"/>
              <a:t>not less than 15 </a:t>
            </a:r>
            <a:r>
              <a:rPr lang="en-US" sz="2400" dirty="0" smtClean="0"/>
              <a:t>minutes to </a:t>
            </a:r>
            <a:r>
              <a:rPr lang="en-US" sz="2400" dirty="0"/>
              <a:t>a maximum of eight doses (use with caution </a:t>
            </a:r>
            <a:r>
              <a:rPr lang="en-US" sz="2400" dirty="0" smtClean="0"/>
              <a:t>                in </a:t>
            </a:r>
            <a:r>
              <a:rPr lang="en-US" sz="2400" dirty="0"/>
              <a:t>women with </a:t>
            </a:r>
            <a:r>
              <a:rPr lang="en-US" sz="2400" dirty="0" smtClean="0"/>
              <a:t>asthma) .</a:t>
            </a:r>
          </a:p>
          <a:p>
            <a:r>
              <a:rPr lang="en-US" sz="2400" dirty="0" smtClean="0"/>
              <a:t>misoprostol </a:t>
            </a:r>
            <a:r>
              <a:rPr lang="en-US" sz="2400" dirty="0"/>
              <a:t>800 micrograms </a:t>
            </a:r>
            <a:r>
              <a:rPr lang="en-US" sz="2400" dirty="0" smtClean="0"/>
              <a:t>sublingually.</a:t>
            </a:r>
            <a:endParaRPr lang="en-US" sz="2400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442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300" y="1011174"/>
            <a:ext cx="9640444" cy="553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774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032" y="97202"/>
            <a:ext cx="5760720" cy="37470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046" y="3844261"/>
            <a:ext cx="8397042" cy="28207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59" y="128016"/>
            <a:ext cx="5549142" cy="363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67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734</Words>
  <Application>Microsoft Office PowerPoint</Application>
  <PresentationFormat>Widescreen</PresentationFormat>
  <Paragraphs>114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Britannic Bold</vt:lpstr>
      <vt:lpstr>Calibri</vt:lpstr>
      <vt:lpstr>Calibri Light</vt:lpstr>
      <vt:lpstr>Times New Roman</vt:lpstr>
      <vt:lpstr>Wingdings</vt:lpstr>
      <vt:lpstr>Office Theme</vt:lpstr>
      <vt:lpstr>PowerPoint Presentation</vt:lpstr>
      <vt:lpstr>Learning objectives</vt:lpstr>
      <vt:lpstr>PowerPoint Presentation</vt:lpstr>
      <vt:lpstr>Causes of PPH</vt:lpstr>
      <vt:lpstr>management</vt:lpstr>
      <vt:lpstr>PowerPoint Presentation</vt:lpstr>
      <vt:lpstr>Treatment of uterine inertia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complications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Postpartum haemorrhge</dc:title>
  <dc:creator>msi</dc:creator>
  <cp:lastModifiedBy>msi</cp:lastModifiedBy>
  <cp:revision>15</cp:revision>
  <dcterms:created xsi:type="dcterms:W3CDTF">2022-03-05T17:12:16Z</dcterms:created>
  <dcterms:modified xsi:type="dcterms:W3CDTF">2022-04-11T18:19:48Z</dcterms:modified>
</cp:coreProperties>
</file>